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Lobster"/>
      <p:regular r:id="rId13"/>
    </p:embeddedFont>
    <p:embeddedFont>
      <p:font typeface="Metamorphous"/>
      <p:regular r:id="rId1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Adrián Arroyo Call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Lobster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4" Type="http://schemas.openxmlformats.org/officeDocument/2006/relationships/font" Target="fonts/Metamorphou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Usad la opción de DUPLICAR DIAPOSITIVA al añadir nuevas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¿Música de niños felices?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2555875"/>
            <a:ext cx="635000" cy="815975"/>
          </a:xfrm>
          <a:custGeom>
            <a:pathLst>
              <a:path extrusionOk="0" h="514" w="40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743075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743075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4302125"/>
            <a:ext cx="1317625" cy="812800"/>
          </a:xfrm>
          <a:custGeom>
            <a:pathLst>
              <a:path extrusionOk="0" h="512" w="83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3486150"/>
            <a:ext cx="1317625" cy="815975"/>
          </a:xfrm>
          <a:custGeom>
            <a:pathLst>
              <a:path extrusionOk="0" h="514" w="83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3486150"/>
            <a:ext cx="1322387" cy="815975"/>
          </a:xfrm>
          <a:custGeom>
            <a:pathLst>
              <a:path extrusionOk="0" h="514" w="833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6045200"/>
            <a:ext cx="1322387" cy="812800"/>
          </a:xfrm>
          <a:custGeom>
            <a:pathLst>
              <a:path extrusionOk="0" h="512" w="833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5232400"/>
            <a:ext cx="1322387" cy="812800"/>
          </a:xfrm>
          <a:custGeom>
            <a:pathLst>
              <a:path extrusionOk="0" h="512" w="833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5232400"/>
            <a:ext cx="1317625" cy="812800"/>
          </a:xfrm>
          <a:custGeom>
            <a:pathLst>
              <a:path extrusionOk="0" h="512" w="83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8128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2555875"/>
            <a:ext cx="1317625" cy="815975"/>
          </a:xfrm>
          <a:custGeom>
            <a:pathLst>
              <a:path extrusionOk="0" h="514" w="83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4302125"/>
            <a:ext cx="1322387" cy="812800"/>
          </a:xfrm>
          <a:custGeom>
            <a:pathLst>
              <a:path extrusionOk="0" h="512" w="833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60452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523240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746911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560524"/>
            <a:ext cx="746125" cy="813611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689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816300"/>
            <a:ext cx="746125" cy="809578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816300"/>
            <a:ext cx="1555750" cy="813611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746911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2560524"/>
            <a:ext cx="746125" cy="813611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816300"/>
            <a:ext cx="1555750" cy="813611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746911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2560524"/>
            <a:ext cx="746125" cy="813611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816300"/>
            <a:ext cx="1555750" cy="813611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746911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2560524"/>
            <a:ext cx="746125" cy="813611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816300"/>
            <a:ext cx="1555750" cy="813611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74" name="Shape 74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746911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2560524"/>
            <a:ext cx="746125" cy="813611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816300"/>
            <a:ext cx="1555750" cy="813611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s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Relationship Id="rId4" Type="http://schemas.openxmlformats.org/officeDocument/2006/relationships/image" Target="../media/image02.jpg"/><Relationship Id="rId5" Type="http://schemas.openxmlformats.org/officeDocument/2006/relationships/image" Target="../media/image05.jpg"/><Relationship Id="rId6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Relationship Id="rId4" Type="http://schemas.openxmlformats.org/officeDocument/2006/relationships/image" Target="../media/image06.jpg"/><Relationship Id="rId5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923975" y="1532391"/>
            <a:ext cx="6400799" cy="1470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s" sz="6000">
                <a:latin typeface="Lobster"/>
                <a:ea typeface="Lobster"/>
                <a:cs typeface="Lobster"/>
                <a:sym typeface="Lobster"/>
              </a:rPr>
              <a:t>Níquel-Cadmio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>
                <a:latin typeface="Lobster"/>
                <a:ea typeface="Lobster"/>
                <a:cs typeface="Lobster"/>
                <a:sym typeface="Lobster"/>
              </a:rPr>
              <a:t>Una simple batería,</a:t>
            </a:r>
          </a:p>
          <a:p>
            <a:pPr>
              <a:spcBef>
                <a:spcPts val="0"/>
              </a:spcBef>
              <a:buNone/>
            </a:pPr>
            <a:r>
              <a:rPr lang="es">
                <a:latin typeface="Lobster"/>
                <a:ea typeface="Lobster"/>
                <a:cs typeface="Lobster"/>
                <a:sym typeface="Lobster"/>
              </a:rPr>
              <a:t>una gran armonía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5500" y="4164900"/>
            <a:ext cx="4488500" cy="269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3377825"/>
            <a:ext cx="8229600" cy="306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Se trata de cadmio (polo positivo) y níquel (polo negativo) en hidróxido de potasio. Fueron las primeras pilas recargables que llegaron al mercado pero poco a poco han sido sustituidas por NiMh y Litio, menos contaminantes y sin efecto memoria.</a:t>
            </a:r>
          </a:p>
        </p:txBody>
      </p:sp>
      <p:sp>
        <p:nvSpPr>
          <p:cNvPr id="94" name="Shape 94"/>
          <p:cNvSpPr/>
          <p:nvPr/>
        </p:nvSpPr>
        <p:spPr>
          <a:xfrm>
            <a:off x="-628775" y="0"/>
            <a:ext cx="7589100" cy="144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412500" cy="144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2617450" y="233950"/>
            <a:ext cx="4225799" cy="95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4800">
                <a:solidFill>
                  <a:schemeClr val="accent3"/>
                </a:solidFill>
                <a:latin typeface="Lobster"/>
                <a:ea typeface="Lobster"/>
                <a:cs typeface="Lobster"/>
                <a:sym typeface="Lobster"/>
              </a:rPr>
              <a:t>Funcionamiento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925" y="1593875"/>
            <a:ext cx="8229600" cy="15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i="1" lang="es" sz="3000"/>
              <a:t>Cd + 2 OH</a:t>
            </a:r>
            <a:r>
              <a:rPr b="1" baseline="30000" i="1" lang="es" sz="3000"/>
              <a:t>- </a:t>
            </a:r>
            <a:r>
              <a:rPr b="1" i="1" lang="es" sz="3000"/>
              <a:t>→ Cd(OH)</a:t>
            </a:r>
            <a:r>
              <a:rPr b="1" baseline="-25000" i="1" lang="es" sz="3000"/>
              <a:t>2</a:t>
            </a:r>
            <a:r>
              <a:rPr b="1" i="1" lang="es" sz="3000"/>
              <a:t>+2e</a:t>
            </a:r>
            <a:r>
              <a:rPr b="1" baseline="30000" i="1" lang="es" sz="3000"/>
              <a:t>-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b="1" i="1" lang="es" sz="3000"/>
              <a:t>2Ni(OH)</a:t>
            </a:r>
            <a:r>
              <a:rPr b="1" baseline="-25000" i="1" lang="es" sz="3000"/>
              <a:t>3</a:t>
            </a:r>
            <a:r>
              <a:rPr b="1" i="1" lang="es" sz="3000"/>
              <a:t>+2e</a:t>
            </a:r>
            <a:r>
              <a:rPr b="1" baseline="30000" i="1" lang="es" sz="3000"/>
              <a:t>-</a:t>
            </a:r>
            <a:r>
              <a:rPr b="1" i="1" lang="es" sz="3000"/>
              <a:t>→2Ni(OH)</a:t>
            </a:r>
            <a:r>
              <a:rPr b="1" baseline="-25000" i="1" lang="es" sz="3000"/>
              <a:t>2</a:t>
            </a:r>
            <a:r>
              <a:rPr b="1" i="1" lang="es" sz="3000"/>
              <a:t>+2 OH</a:t>
            </a:r>
            <a:r>
              <a:rPr b="1" baseline="30000" i="1" lang="es" sz="3000"/>
              <a:t>-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4167450"/>
            <a:ext cx="8229600" cy="227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El efecto memoria consiste en que si interrumpimos la carga o cargamos la pila sin estar descargada completamente se generan unos cristales que hacen perder capacidad a la pila</a:t>
            </a:r>
          </a:p>
        </p:txBody>
      </p:sp>
      <p:sp>
        <p:nvSpPr>
          <p:cNvPr id="103" name="Shape 103"/>
          <p:cNvSpPr/>
          <p:nvPr/>
        </p:nvSpPr>
        <p:spPr>
          <a:xfrm>
            <a:off x="-628775" y="0"/>
            <a:ext cx="7589100" cy="144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412500" cy="144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2617450" y="233950"/>
            <a:ext cx="4225799" cy="95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chemeClr val="accent3"/>
                </a:solidFill>
                <a:latin typeface="Lobster"/>
                <a:ea typeface="Lobster"/>
                <a:cs typeface="Lobster"/>
                <a:sym typeface="Lobster"/>
              </a:rPr>
              <a:t>Efecto Memoria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4900" y="1881450"/>
            <a:ext cx="428625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Estas pilas/baterías se usan para alimentar nuestros moviles y portatiles.Tambien es indispensable su uso en el aeromodelismo.</a:t>
            </a:r>
          </a:p>
        </p:txBody>
      </p:sp>
      <p:sp>
        <p:nvSpPr>
          <p:cNvPr id="112" name="Shape 112"/>
          <p:cNvSpPr/>
          <p:nvPr/>
        </p:nvSpPr>
        <p:spPr>
          <a:xfrm>
            <a:off x="-628775" y="0"/>
            <a:ext cx="7589100" cy="144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412500" cy="144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2617450" y="233950"/>
            <a:ext cx="4225799" cy="95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chemeClr val="accent3"/>
                </a:solidFill>
                <a:latin typeface="Lobster"/>
                <a:ea typeface="Lobster"/>
                <a:cs typeface="Lobster"/>
                <a:sym typeface="Lobster"/>
              </a:rPr>
              <a:t>Usos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650" y="3447900"/>
            <a:ext cx="2209800" cy="2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1562" y="3447900"/>
            <a:ext cx="2620762" cy="20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42925" y="3448774"/>
            <a:ext cx="2620749" cy="20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507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"/>
              <a:t>Ventajas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Pueden recargarse.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Son menos propensas que las pilas normales a perder el electrolito.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Tienen una resistencia interna extremadamente baja, lo que permite asociar varios elementos en serie.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Mantienen la tensión prácticamente constante durante casi el 90% del ciclo de descarga.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Pueden trabajar a altas temperaturas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s"/>
              <a:t>Desventajas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Su tensión es 1,2 V ,frente a 1,5 V de las pilas normales. Esto supone un 20 % menos de tensión.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Debido a su bajísima impedancia no se pueden cargar a tensión constante ya que se generarían corrientes muy elevadas que producirían un sobrecalentamiento y su destrucción.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Efecto memoria: cuando carguemos la batería sin estar esta descargada perderemos esa capacidad para siempre.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➔"/>
            </a:pPr>
            <a:r>
              <a:rPr lang="es" sz="1800"/>
              <a:t>El cadmio es altamente tóxico</a:t>
            </a:r>
          </a:p>
          <a:p>
            <a:pPr lvl="0" rtl="0" algn="just">
              <a:lnSpc>
                <a:spcPct val="150000"/>
              </a:lnSpc>
              <a:spcBef>
                <a:spcPts val="300"/>
              </a:spcBef>
              <a:buNone/>
            </a:pPr>
            <a:r>
              <a:t/>
            </a:r>
            <a:endParaRPr>
              <a:solidFill>
                <a:srgbClr val="F7F7F7"/>
              </a:solidFill>
              <a:highlight>
                <a:srgbClr val="F7F7F7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lvl="0" rtl="0" algn="just">
              <a:lnSpc>
                <a:spcPct val="150000"/>
              </a:lnSpc>
              <a:spcBef>
                <a:spcPts val="30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628775" y="0"/>
            <a:ext cx="7589100" cy="144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412500" cy="144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2617450" y="233950"/>
            <a:ext cx="4225799" cy="95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chemeClr val="accent3"/>
                </a:solidFill>
                <a:latin typeface="Lobster"/>
                <a:ea typeface="Lobster"/>
                <a:cs typeface="Lobster"/>
                <a:sym typeface="Lobster"/>
              </a:rPr>
              <a:t>Pros y contras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Recuerda, debes reciclar las pilas o si no...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28775" y="0"/>
            <a:ext cx="7589100" cy="14474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412500" cy="144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2617450" y="233950"/>
            <a:ext cx="4225799" cy="95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chemeClr val="accent3"/>
                </a:solidFill>
                <a:latin typeface="Lobster"/>
                <a:ea typeface="Lobster"/>
                <a:cs typeface="Lobster"/>
                <a:sym typeface="Lobster"/>
              </a:rPr>
              <a:t>Fin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100" y="2399100"/>
            <a:ext cx="35052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81600" y="2420100"/>
            <a:ext cx="35052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/>
          <p:nvPr/>
        </p:nvSpPr>
        <p:spPr>
          <a:xfrm>
            <a:off x="4132100" y="3597150"/>
            <a:ext cx="932700" cy="804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453300" y="5620750"/>
            <a:ext cx="3505200" cy="6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MONSTRUO FELIZ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205650" y="5620500"/>
            <a:ext cx="3505200" cy="6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>
                <a:solidFill>
                  <a:srgbClr val="CC0000"/>
                </a:solidFill>
                <a:latin typeface="Metamorphous"/>
                <a:ea typeface="Metamorphous"/>
                <a:cs typeface="Metamorphous"/>
                <a:sym typeface="Metamorphous"/>
              </a:rPr>
              <a:t>MONSTRUO ENFADADO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